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256" r:id="rId2"/>
    <p:sldId id="257" r:id="rId3"/>
    <p:sldId id="258" r:id="rId4"/>
    <p:sldId id="259" r:id="rId5"/>
    <p:sldId id="265" r:id="rId6"/>
    <p:sldId id="268" r:id="rId7"/>
    <p:sldId id="260" r:id="rId8"/>
    <p:sldId id="261" r:id="rId9"/>
    <p:sldId id="267" r:id="rId10"/>
    <p:sldId id="263" r:id="rId11"/>
    <p:sldId id="266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BEC3"/>
    <a:srgbClr val="CF8C8C"/>
    <a:srgbClr val="FFFECE"/>
    <a:srgbClr val="FAFFF1"/>
    <a:srgbClr val="E4E3D0"/>
    <a:srgbClr val="A9B19B"/>
    <a:srgbClr val="A0A583"/>
    <a:srgbClr val="929000"/>
    <a:srgbClr val="ACA50B"/>
    <a:srgbClr val="A12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4T03:53:45.63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5353 1157 24575,'-23'-19'0,"-26"-18"0,6 6 0,-6-5 0,-16-11 0,-5-4-874,14 12 0,-3 0 0,-1 0 874,-7-5 0,-3 1 0,0 0 0,-1 2 0,-2 1 0,0 1 0,1 3 0,0 1 0,0 2 0,2 0 0,0 2 0,-1 1 0,1 3 0,-2 2 0,0 0 0,-6-1 0,-1 0 0,-3 2 0,-6 0 0,-3 1 0,0 2 0,2 2 0,-1 1 0,-1 2-455,2 1 0,-1 2 0,0 1 455,3 2 0,-1 1 0,1 2 0,4 1 0,1 1 0,0 1 1,2 0 1,0 1 0,1 0-2,7 1 0,1 0 0,3 1 0,-25 1 0,5 0-86,13 0 1,3 2 85,0 3 0,1 3 0,5 4 0,2 2 578,3 4 1,1 2-579,-2 5 0,2 2 861,5 1 0,1 2-861,-6 4 0,0 1 0,-2 2 0,1 1 0,3-3 0,1 0 0,4-1 0,2 0 531,6-2 0,2 0-531,-35 30 212,7 2-212,13 1 0,14 0 0,15 2 0,13 2 0,11 1 0,2 5 0,6 7 0,11 7 0,5-34 0,7 1 0,9 6 0,8 0-519,17 11 0,9 1 519,-17-22 0,5-1 0,2-1-660,10 4 1,4 0 0,3-2 659,-14-11 0,2 0 0,2-2 0,0-1 0,3-1 0,1-1 0,1-1 0,1-1 0,3 1 0,2 0 0,0-2 0,-2-1 0,15 3 0,-1-3 0,1-1 0,-19-6 0,0-1 0,2-1 0,0 0 0,0-1 0,2 0 0,-1 0 0,0-1 0,-1-1 0,-1-1 0,0 0 0,1 1 0,6 1 0,0 0 0,0 0 0,-1-1 0,16 4 0,-2-1 0,-1 0 0,-4-1 0,0-1 0,-1 0-260,-6-3 0,-1-2 0,-3 1 260,21 4 0,-3 1 0,-28-8 0,1 1 0,-1 0 0,30 7 0,1 0 0,-29-4 0,1 0 0,0 1 0,0-2 0,-1 0 0,-2 0 0,20 4 0,-2 0 0,-2 0 0,0-2-134,-6-4 0,0-2 134,-3-3 0,-1-1 438,-9-3 0,0-1-438,7-2 0,2-1 0,3 0 0,0 0 0,-4 0 0,-1-1 979,-3-2 1,-3 0-980,25-2 900,-22-2-900,-11-4 329,-19-6-329,-13-7 0,-5-20 0,-6-21 0,-5-19 0,-6 29 0,0-2 0,-2-1 0,0-2 0,0-4 0,0 0 0,0-3 0,0-1 0,0 0 0,-1-1 0,-1 3 0,-1 1 0,-4 0 0,-3 2 0,-1 6 0,-3 2 0,-2 3 0,-1 3 0,-20-38 0,-1 16 0,-5 5 0,-4 11 0,-6 3 0,-4 7 0,-8 5 0,-10 2 0,0 4 0,3 3 0,-5-6 0,1 0 0,0 1 0,10 2 0,-3-4 0,-1-4 0,-3-5 0,6-1 0,29 14 0,15 6 0,8 9 0,8 3 0,2 3 0,2 0 0,3 3 0,1 3 0,3 3 0,4 1 0,-3 1 0,2 0 0</inkml:trace>
</inkml:ink>
</file>

<file path=ppt/media/image1.jpeg>
</file>

<file path=ppt/media/image2.jpeg>
</file>

<file path=ppt/media/image3.gif>
</file>

<file path=ppt/media/image4.png>
</file>

<file path=ppt/media/image5.png>
</file>

<file path=ppt/media/image6.gif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2AC24A9-CCB6-4F8D-B8DB-C2F3692CFA5A}" type="datetimeFigureOut">
              <a:rPr lang="en-US" smtClean="0"/>
              <a:t>3/23/23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077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40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900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848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933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255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051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100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6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55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816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2AC24A9-CCB6-4F8D-B8DB-C2F3692CFA5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36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riangular abstract background">
            <a:extLst>
              <a:ext uri="{FF2B5EF4-FFF2-40B4-BE49-F238E27FC236}">
                <a16:creationId xmlns:a16="http://schemas.microsoft.com/office/drawing/2014/main" id="{AC075C91-9D25-422D-A9D9-6F3F384273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040806-4049-4C91-AC28-F8FD7DFE8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3439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Logic Design Group 7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75D384-B306-8F1B-1B3E-DA01BEBD18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3440" y="4608576"/>
            <a:ext cx="3205640" cy="774186"/>
          </a:xfrm>
        </p:spPr>
        <p:txBody>
          <a:bodyPr anchor="t"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sz="1200" dirty="0">
                <a:solidFill>
                  <a:srgbClr val="FFFFFF"/>
                </a:solidFill>
              </a:rPr>
              <a:t>Jose </a:t>
            </a:r>
            <a:r>
              <a:rPr lang="en-US" sz="1200" dirty="0" err="1">
                <a:solidFill>
                  <a:srgbClr val="FFFFFF"/>
                </a:solidFill>
              </a:rPr>
              <a:t>Escareno</a:t>
            </a:r>
            <a:r>
              <a:rPr lang="en-US" sz="1200" dirty="0">
                <a:solidFill>
                  <a:srgbClr val="FFFFFF"/>
                </a:solidFill>
              </a:rPr>
              <a:t> III</a:t>
            </a:r>
          </a:p>
          <a:p>
            <a:pPr algn="r">
              <a:lnSpc>
                <a:spcPct val="90000"/>
              </a:lnSpc>
            </a:pPr>
            <a:r>
              <a:rPr lang="en-US" sz="1200" dirty="0">
                <a:solidFill>
                  <a:srgbClr val="FFFFFF"/>
                </a:solidFill>
              </a:rPr>
              <a:t>Logan Gill</a:t>
            </a:r>
          </a:p>
          <a:p>
            <a:pPr algn="r">
              <a:lnSpc>
                <a:spcPct val="90000"/>
              </a:lnSpc>
            </a:pPr>
            <a:r>
              <a:rPr lang="en-US" sz="1200" dirty="0">
                <a:solidFill>
                  <a:srgbClr val="FFFFFF"/>
                </a:solidFill>
              </a:rPr>
              <a:t>Alejandro Henriquez</a:t>
            </a:r>
          </a:p>
          <a:p>
            <a:pPr algn="r">
              <a:lnSpc>
                <a:spcPct val="90000"/>
              </a:lnSpc>
            </a:pPr>
            <a:r>
              <a:rPr lang="en-US" sz="1200" dirty="0">
                <a:solidFill>
                  <a:srgbClr val="FFFFFF"/>
                </a:solidFill>
              </a:rPr>
              <a:t>Brendan </a:t>
            </a:r>
            <a:r>
              <a:rPr lang="en-US" sz="1200" dirty="0" err="1">
                <a:solidFill>
                  <a:srgbClr val="FFFFFF"/>
                </a:solidFill>
              </a:rPr>
              <a:t>Nellis</a:t>
            </a:r>
            <a:endParaRPr lang="en-US" sz="1200" dirty="0">
              <a:solidFill>
                <a:srgbClr val="FFFFFF"/>
              </a:solidFill>
            </a:endParaRPr>
          </a:p>
          <a:p>
            <a:pPr algn="r">
              <a:lnSpc>
                <a:spcPct val="90000"/>
              </a:lnSpc>
            </a:pPr>
            <a:r>
              <a:rPr lang="en-US" sz="1200" dirty="0">
                <a:solidFill>
                  <a:srgbClr val="FFFFFF"/>
                </a:solidFill>
              </a:rPr>
              <a:t>Jim Yanney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FEA0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09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2757DC-E03E-BE49-F9F3-ED28CD671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804332"/>
            <a:ext cx="9720072" cy="872067"/>
          </a:xfrm>
        </p:spPr>
        <p:txBody>
          <a:bodyPr/>
          <a:lstStyle/>
          <a:p>
            <a:r>
              <a:rPr lang="en-US" dirty="0"/>
              <a:t>Shared Terms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9504FC6-FD70-EC21-4C6B-C2924BC3B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((A+B)’)’ for F</a:t>
            </a:r>
            <a:r>
              <a:rPr lang="en-US" baseline="-25000" dirty="0"/>
              <a:t>1</a:t>
            </a:r>
            <a:r>
              <a:rPr lang="en-US" dirty="0"/>
              <a:t>, F</a:t>
            </a:r>
            <a:r>
              <a:rPr lang="en-US" baseline="-25000" dirty="0"/>
              <a:t>2</a:t>
            </a:r>
            <a:r>
              <a:rPr lang="en-US" dirty="0"/>
              <a:t>, F</a:t>
            </a:r>
            <a:r>
              <a:rPr lang="en-US" baseline="-25000" dirty="0"/>
              <a:t>5</a:t>
            </a:r>
            <a:r>
              <a:rPr lang="en-US" dirty="0"/>
              <a:t>, F</a:t>
            </a:r>
            <a:r>
              <a:rPr lang="en-US" baseline="-25000" dirty="0"/>
              <a:t>6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((C’)’)’ for F</a:t>
            </a:r>
            <a:r>
              <a:rPr lang="en-US" baseline="-25000" dirty="0"/>
              <a:t>5</a:t>
            </a:r>
            <a:r>
              <a:rPr lang="en-US" dirty="0"/>
              <a:t>, F</a:t>
            </a:r>
            <a:r>
              <a:rPr lang="en-US" baseline="-25000" dirty="0"/>
              <a:t>6</a:t>
            </a:r>
            <a:r>
              <a:rPr lang="en-US" dirty="0"/>
              <a:t>, F</a:t>
            </a:r>
            <a:r>
              <a:rPr lang="en-US" baseline="-25000" dirty="0"/>
              <a:t>13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((B)’)’ for F</a:t>
            </a:r>
            <a:r>
              <a:rPr lang="en-US" baseline="-25000" dirty="0"/>
              <a:t>9</a:t>
            </a:r>
            <a:r>
              <a:rPr lang="en-US" dirty="0"/>
              <a:t>, F</a:t>
            </a:r>
            <a:r>
              <a:rPr lang="en-US" baseline="-25000" dirty="0"/>
              <a:t>10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((B’)’)’ for F</a:t>
            </a:r>
            <a:r>
              <a:rPr lang="en-US" baseline="-25000" dirty="0"/>
              <a:t>13</a:t>
            </a:r>
            <a:r>
              <a:rPr lang="en-US" dirty="0"/>
              <a:t>, F</a:t>
            </a:r>
            <a:r>
              <a:rPr lang="en-US" baseline="-25000" dirty="0"/>
              <a:t>14</a:t>
            </a:r>
            <a:r>
              <a:rPr lang="en-US" dirty="0"/>
              <a:t>, F</a:t>
            </a:r>
            <a:r>
              <a:rPr lang="en-US" baseline="-25000" dirty="0"/>
              <a:t>15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((C)’)’ for F</a:t>
            </a:r>
            <a:r>
              <a:rPr lang="en-US" baseline="-25000" dirty="0"/>
              <a:t>9</a:t>
            </a:r>
            <a:r>
              <a:rPr lang="en-US" dirty="0"/>
              <a:t>, F</a:t>
            </a:r>
            <a:r>
              <a:rPr lang="en-US" baseline="-25000" dirty="0"/>
              <a:t>10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((A’)’)’ for F</a:t>
            </a:r>
            <a:r>
              <a:rPr lang="en-US" baseline="-25000" dirty="0"/>
              <a:t>13</a:t>
            </a:r>
            <a:r>
              <a:rPr lang="en-US" dirty="0"/>
              <a:t>, F</a:t>
            </a:r>
            <a:r>
              <a:rPr lang="en-US" baseline="-25000" dirty="0"/>
              <a:t>14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974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C9F6E-EFAA-BBC6-136B-DADB3AD60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example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5486132A-2066-77C3-CE65-F8A102348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978" y="1679713"/>
            <a:ext cx="5324043" cy="500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859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C7755-3FB7-49D6-0A86-0FF59F654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6ADA5-04F8-32EC-7C81-71E1072EF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successful engineering team is like any other successful team.  It requires shared goals and expectations, effective communication, and respect for each other’s time and abilities.</a:t>
            </a:r>
          </a:p>
          <a:p>
            <a:r>
              <a:rPr lang="en-US" dirty="0"/>
              <a:t>Logisim is a useful tool that has a slight learning curve.</a:t>
            </a:r>
          </a:p>
          <a:p>
            <a:r>
              <a:rPr lang="en-US" dirty="0"/>
              <a:t>Modularity and incremental development techniques simplify workflow and enable successively better and better prototypes.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297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0890400-BB8B-4A44-AB63-65C7CA22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FC4DAD-B80C-5A80-AFEC-D0289BD88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Problem Statement</a:t>
            </a:r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39B797-CDC6-4529-8A36-9CBFC9816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7597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2F69C-69EE-516E-324F-60D76EE5F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9330" y="804333"/>
            <a:ext cx="6257721" cy="5249334"/>
          </a:xfrm>
        </p:spPr>
        <p:txBody>
          <a:bodyPr anchor="ctr">
            <a:normAutofit/>
          </a:bodyPr>
          <a:lstStyle/>
          <a:p>
            <a:r>
              <a:rPr lang="en-US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Display the Capital letters M, N, O, P and Q using the 17 segment Hex display when the 3 inputs are 0, 1, 2, 3, 4 in order.   There will be 3 don’t cares and what is displayed for these does not matter.  For the final design use a NOR/NOR two level network.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4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2757DC-E03E-BE49-F9F3-ED28CD671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804332"/>
            <a:ext cx="9720072" cy="872067"/>
          </a:xfrm>
        </p:spPr>
        <p:txBody>
          <a:bodyPr/>
          <a:lstStyle/>
          <a:p>
            <a:r>
              <a:rPr lang="en-US" dirty="0"/>
              <a:t>Truth Table</a:t>
            </a:r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CF39F51A-6246-E52D-0883-F093DFAFA5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3774995"/>
              </p:ext>
            </p:extLst>
          </p:nvPr>
        </p:nvGraphicFramePr>
        <p:xfrm>
          <a:off x="1023938" y="2286000"/>
          <a:ext cx="9720248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592">
                  <a:extLst>
                    <a:ext uri="{9D8B030D-6E8A-4147-A177-3AD203B41FA5}">
                      <a16:colId xmlns:a16="http://schemas.microsoft.com/office/drawing/2014/main" val="3356004046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4006025742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2671052989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3789663802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1332016044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884697146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4168151119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3422702255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1226841502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2309871246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2607446245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833627333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2253053427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3695749623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1864923740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4222546747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2442294528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1778930116"/>
                    </a:ext>
                  </a:extLst>
                </a:gridCol>
                <a:gridCol w="511592">
                  <a:extLst>
                    <a:ext uri="{9D8B030D-6E8A-4147-A177-3AD203B41FA5}">
                      <a16:colId xmlns:a16="http://schemas.microsoft.com/office/drawing/2014/main" val="28510378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r>
                        <a:rPr lang="en-US" baseline="-25000" dirty="0"/>
                        <a:t>1</a:t>
                      </a:r>
                    </a:p>
                  </a:txBody>
                  <a:tcPr anchor="ctr">
                    <a:solidFill>
                      <a:srgbClr val="929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r>
                        <a:rPr lang="en-US" baseline="-25000" dirty="0"/>
                        <a:t>2</a:t>
                      </a:r>
                    </a:p>
                  </a:txBody>
                  <a:tcPr anchor="ctr">
                    <a:solidFill>
                      <a:srgbClr val="929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</a:t>
                      </a:r>
                      <a:r>
                        <a:rPr lang="en-US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r>
                        <a:rPr lang="en-US" baseline="-25000" dirty="0"/>
                        <a:t>4</a:t>
                      </a:r>
                    </a:p>
                  </a:txBody>
                  <a:tcPr anchor="ctr">
                    <a:solidFill>
                      <a:srgbClr val="929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r>
                        <a:rPr lang="en-US" baseline="-25000" dirty="0"/>
                        <a:t>5</a:t>
                      </a:r>
                    </a:p>
                  </a:txBody>
                  <a:tcPr anchor="ctr">
                    <a:solidFill>
                      <a:srgbClr val="929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r>
                        <a:rPr lang="en-US" baseline="-25000" dirty="0"/>
                        <a:t>6</a:t>
                      </a:r>
                    </a:p>
                  </a:txBody>
                  <a:tcPr anchor="ctr">
                    <a:solidFill>
                      <a:srgbClr val="929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F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F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r>
                        <a:rPr lang="en-US" baseline="-25000" dirty="0"/>
                        <a:t>9</a:t>
                      </a:r>
                    </a:p>
                  </a:txBody>
                  <a:tcPr anchor="ctr">
                    <a:solidFill>
                      <a:srgbClr val="929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</a:t>
                      </a:r>
                      <a:r>
                        <a:rPr lang="en-US" sz="1600" baseline="-25000" dirty="0"/>
                        <a:t>10</a:t>
                      </a:r>
                    </a:p>
                  </a:txBody>
                  <a:tcPr anchor="ctr">
                    <a:solidFill>
                      <a:srgbClr val="929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F</a:t>
                      </a:r>
                      <a:r>
                        <a:rPr lang="en-US" sz="1600" baseline="-25000" dirty="0">
                          <a:solidFill>
                            <a:sysClr val="windowText" lastClr="000000"/>
                          </a:solidFill>
                        </a:rPr>
                        <a:t>11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F</a:t>
                      </a:r>
                      <a:r>
                        <a:rPr lang="en-US" sz="1600" baseline="-25000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</a:t>
                      </a:r>
                      <a:r>
                        <a:rPr lang="en-US" sz="1600" baseline="-25000" dirty="0"/>
                        <a:t>13</a:t>
                      </a:r>
                    </a:p>
                  </a:txBody>
                  <a:tcPr anchor="ctr">
                    <a:solidFill>
                      <a:srgbClr val="929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</a:t>
                      </a:r>
                      <a:r>
                        <a:rPr lang="en-US" sz="1600" baseline="-25000" dirty="0"/>
                        <a:t>14</a:t>
                      </a:r>
                    </a:p>
                  </a:txBody>
                  <a:tcPr anchor="ctr">
                    <a:solidFill>
                      <a:srgbClr val="929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</a:t>
                      </a:r>
                      <a:r>
                        <a:rPr lang="en-US" sz="1400" baseline="-25000" dirty="0"/>
                        <a:t>15</a:t>
                      </a:r>
                    </a:p>
                  </a:txBody>
                  <a:tcPr anchor="ctr">
                    <a:solidFill>
                      <a:srgbClr val="929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F</a:t>
                      </a:r>
                      <a:r>
                        <a:rPr lang="en-US" sz="1600" baseline="-25000" dirty="0">
                          <a:solidFill>
                            <a:sysClr val="windowText" lastClr="000000"/>
                          </a:solidFill>
                        </a:rPr>
                        <a:t>16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606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FE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FE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FE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931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5016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FE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FE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FE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309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315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FE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FE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FFFE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580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8504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FFFEC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E4E3D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CF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20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FAFFF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CFBE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820552"/>
                  </a:ext>
                </a:extLst>
              </a:tr>
            </a:tbl>
          </a:graphicData>
        </a:graphic>
      </p:graphicFrame>
      <p:pic>
        <p:nvPicPr>
          <p:cNvPr id="3" name="Picture 2" descr="A group of people in clothing&#10;&#10;Description automatically generated with low confidence">
            <a:extLst>
              <a:ext uri="{FF2B5EF4-FFF2-40B4-BE49-F238E27FC236}">
                <a16:creationId xmlns:a16="http://schemas.microsoft.com/office/drawing/2014/main" id="{3F4C32B0-82C8-C452-64DC-750F5BEE18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32"/>
          <a:stretch/>
        </p:blipFill>
        <p:spPr>
          <a:xfrm>
            <a:off x="7735085" y="1416625"/>
            <a:ext cx="981891" cy="872066"/>
          </a:xfrm>
          <a:prstGeom prst="rect">
            <a:avLst/>
          </a:prstGeom>
        </p:spPr>
      </p:pic>
      <p:pic>
        <p:nvPicPr>
          <p:cNvPr id="6" name="Picture 5" descr="A group of people in clothing&#10;&#10;Description automatically generated with low confidence">
            <a:extLst>
              <a:ext uri="{FF2B5EF4-FFF2-40B4-BE49-F238E27FC236}">
                <a16:creationId xmlns:a16="http://schemas.microsoft.com/office/drawing/2014/main" id="{3D6DCFBC-0F88-3B4C-6B74-4698906726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945"/>
          <a:stretch/>
        </p:blipFill>
        <p:spPr>
          <a:xfrm>
            <a:off x="5661617" y="1062032"/>
            <a:ext cx="973961" cy="122111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F6334B8-DE98-423B-A0AA-2AC1E5BB4917}"/>
              </a:ext>
            </a:extLst>
          </p:cNvPr>
          <p:cNvGrpSpPr/>
          <p:nvPr/>
        </p:nvGrpSpPr>
        <p:grpSpPr>
          <a:xfrm>
            <a:off x="3929413" y="404333"/>
            <a:ext cx="1438387" cy="369332"/>
            <a:chOff x="4780722" y="358964"/>
            <a:chExt cx="1438387" cy="36933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D6BE5F6-A3D6-B10A-C934-87CD157D13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0722" y="417443"/>
              <a:ext cx="274320" cy="25237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AD7616C-7DAD-BB4B-2825-A8D7192DC1A9}"/>
                </a:ext>
              </a:extLst>
            </p:cNvPr>
            <p:cNvSpPr txBox="1"/>
            <p:nvPr/>
          </p:nvSpPr>
          <p:spPr>
            <a:xfrm>
              <a:off x="5104124" y="358964"/>
              <a:ext cx="11149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Always on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F38021A-C4D9-CCAC-0971-2224959CB381}"/>
              </a:ext>
            </a:extLst>
          </p:cNvPr>
          <p:cNvGrpSpPr/>
          <p:nvPr/>
        </p:nvGrpSpPr>
        <p:grpSpPr>
          <a:xfrm>
            <a:off x="3929413" y="832144"/>
            <a:ext cx="1491286" cy="369332"/>
            <a:chOff x="4780722" y="786775"/>
            <a:chExt cx="1491286" cy="36933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ADA29A9-DA22-06B6-8134-8205F9D0F9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80722" y="862266"/>
              <a:ext cx="274320" cy="252375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A35B520-C41F-0779-3A37-78D214AABF3F}"/>
                </a:ext>
              </a:extLst>
            </p:cNvPr>
            <p:cNvSpPr txBox="1"/>
            <p:nvPr/>
          </p:nvSpPr>
          <p:spPr>
            <a:xfrm>
              <a:off x="5104124" y="786775"/>
              <a:ext cx="11678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Always off</a:t>
              </a:r>
            </a:p>
          </p:txBody>
        </p:sp>
      </p:grpSp>
      <p:pic>
        <p:nvPicPr>
          <p:cNvPr id="14" name="Picture 13" descr="A group of people in clothing&#10;&#10;Description automatically generated with low confidence">
            <a:extLst>
              <a:ext uri="{FF2B5EF4-FFF2-40B4-BE49-F238E27FC236}">
                <a16:creationId xmlns:a16="http://schemas.microsoft.com/office/drawing/2014/main" id="{834087D2-0D7C-D974-F4A5-E1E799BBB1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945"/>
          <a:stretch/>
        </p:blipFill>
        <p:spPr>
          <a:xfrm>
            <a:off x="3628977" y="1734505"/>
            <a:ext cx="437596" cy="548640"/>
          </a:xfrm>
          <a:prstGeom prst="rect">
            <a:avLst/>
          </a:prstGeom>
        </p:spPr>
      </p:pic>
      <p:pic>
        <p:nvPicPr>
          <p:cNvPr id="17" name="Picture 16" descr="A group of people in clothing&#10;&#10;Description automatically generated with low confidence">
            <a:extLst>
              <a:ext uri="{FF2B5EF4-FFF2-40B4-BE49-F238E27FC236}">
                <a16:creationId xmlns:a16="http://schemas.microsoft.com/office/drawing/2014/main" id="{96812FAA-9121-4D6B-F353-0306A5E1F5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32"/>
          <a:stretch/>
        </p:blipFill>
        <p:spPr>
          <a:xfrm>
            <a:off x="10262941" y="1825945"/>
            <a:ext cx="514779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427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2757DC-E03E-BE49-F9F3-ED28CD671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804332"/>
            <a:ext cx="9720072" cy="872067"/>
          </a:xfrm>
        </p:spPr>
        <p:txBody>
          <a:bodyPr/>
          <a:lstStyle/>
          <a:p>
            <a:r>
              <a:rPr lang="en-US" dirty="0"/>
              <a:t>K-Maps</a:t>
            </a:r>
          </a:p>
        </p:txBody>
      </p:sp>
      <p:graphicFrame>
        <p:nvGraphicFramePr>
          <p:cNvPr id="9" name="Table 2">
            <a:extLst>
              <a:ext uri="{FF2B5EF4-FFF2-40B4-BE49-F238E27FC236}">
                <a16:creationId xmlns:a16="http://schemas.microsoft.com/office/drawing/2014/main" id="{DE5B4EFF-A9EA-AAEC-A1FF-D5DB276994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625253"/>
              </p:ext>
            </p:extLst>
          </p:nvPr>
        </p:nvGraphicFramePr>
        <p:xfrm>
          <a:off x="730359" y="2057400"/>
          <a:ext cx="2287752" cy="274320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62584">
                  <a:extLst>
                    <a:ext uri="{9D8B030D-6E8A-4147-A177-3AD203B41FA5}">
                      <a16:colId xmlns:a16="http://schemas.microsoft.com/office/drawing/2014/main" val="4225220642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3762792094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295176784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76627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68318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984228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173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975236"/>
                  </a:ext>
                </a:extLst>
              </a:tr>
              <a:tr h="457200">
                <a:tc gridSpan="3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r>
                        <a:rPr lang="en-US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</a:t>
                      </a:r>
                      <a:r>
                        <a:rPr lang="en-US" b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&amp;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</a:t>
                      </a:r>
                      <a:r>
                        <a:rPr lang="en-US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= (A+B)</a:t>
                      </a:r>
                      <a:endParaRPr 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71714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389659A-FBB8-4EC9-EAEF-96FEEED137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872706"/>
              </p:ext>
            </p:extLst>
          </p:nvPr>
        </p:nvGraphicFramePr>
        <p:xfrm>
          <a:off x="3436773" y="3925319"/>
          <a:ext cx="2287752" cy="274320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762584">
                  <a:extLst>
                    <a:ext uri="{9D8B030D-6E8A-4147-A177-3AD203B41FA5}">
                      <a16:colId xmlns:a16="http://schemas.microsoft.com/office/drawing/2014/main" val="4225220642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3762792094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295176784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76627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68318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984228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173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975236"/>
                  </a:ext>
                </a:extLst>
              </a:tr>
              <a:tr h="457200">
                <a:tc gridSpan="3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r>
                        <a:rPr lang="en-US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= (B’+C’)</a:t>
                      </a:r>
                      <a:endParaRPr 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717145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FB38A87-1660-FDAD-4D96-1664FF1E26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432413"/>
              </p:ext>
            </p:extLst>
          </p:nvPr>
        </p:nvGraphicFramePr>
        <p:xfrm>
          <a:off x="6096000" y="2057400"/>
          <a:ext cx="2287752" cy="274320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762584">
                  <a:extLst>
                    <a:ext uri="{9D8B030D-6E8A-4147-A177-3AD203B41FA5}">
                      <a16:colId xmlns:a16="http://schemas.microsoft.com/office/drawing/2014/main" val="4225220642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3762792094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295176784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76627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68318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984228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173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975236"/>
                  </a:ext>
                </a:extLst>
              </a:tr>
              <a:tr h="457200">
                <a:tc gridSpan="3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r>
                        <a:rPr lang="en-US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b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&amp;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</a:t>
                      </a:r>
                      <a:r>
                        <a:rPr lang="en-US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= (C’)(A+B)</a:t>
                      </a:r>
                      <a:endParaRPr 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717145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975250B-0221-E2C0-4431-60070B6FE0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15768"/>
              </p:ext>
            </p:extLst>
          </p:nvPr>
        </p:nvGraphicFramePr>
        <p:xfrm>
          <a:off x="8802414" y="3925319"/>
          <a:ext cx="2287752" cy="274320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762584">
                  <a:extLst>
                    <a:ext uri="{9D8B030D-6E8A-4147-A177-3AD203B41FA5}">
                      <a16:colId xmlns:a16="http://schemas.microsoft.com/office/drawing/2014/main" val="4225220642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3762792094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295176784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76627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68318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984228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173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975236"/>
                  </a:ext>
                </a:extLst>
              </a:tr>
              <a:tr h="457200">
                <a:tc gridSpan="3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r>
                        <a:rPr lang="en-US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b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&amp;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</a:t>
                      </a:r>
                      <a:r>
                        <a:rPr lang="en-US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= (B)(C)</a:t>
                      </a:r>
                      <a:endParaRPr 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717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9108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2757DC-E03E-BE49-F9F3-ED28CD671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804332"/>
            <a:ext cx="9720072" cy="872067"/>
          </a:xfrm>
        </p:spPr>
        <p:txBody>
          <a:bodyPr/>
          <a:lstStyle/>
          <a:p>
            <a:r>
              <a:rPr lang="en-US" dirty="0"/>
              <a:t>K-Maps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4C147DD5-E193-D20F-FA6C-B4A77E72A2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6792588"/>
              </p:ext>
            </p:extLst>
          </p:nvPr>
        </p:nvGraphicFramePr>
        <p:xfrm>
          <a:off x="1243724" y="2138560"/>
          <a:ext cx="2287752" cy="2743200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762584">
                  <a:extLst>
                    <a:ext uri="{9D8B030D-6E8A-4147-A177-3AD203B41FA5}">
                      <a16:colId xmlns:a16="http://schemas.microsoft.com/office/drawing/2014/main" val="4225220642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3762792094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295176784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76627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68318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984228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173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975236"/>
                  </a:ext>
                </a:extLst>
              </a:tr>
              <a:tr h="457200">
                <a:tc gridSpan="3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r>
                        <a:rPr lang="en-US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= (C’)(B’)(A’)</a:t>
                      </a:r>
                      <a:endParaRPr 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717145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0912660-D3C2-9EFE-7757-7AF6C28F07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3096430"/>
              </p:ext>
            </p:extLst>
          </p:nvPr>
        </p:nvGraphicFramePr>
        <p:xfrm>
          <a:off x="4286469" y="3746642"/>
          <a:ext cx="2287752" cy="274320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762584">
                  <a:extLst>
                    <a:ext uri="{9D8B030D-6E8A-4147-A177-3AD203B41FA5}">
                      <a16:colId xmlns:a16="http://schemas.microsoft.com/office/drawing/2014/main" val="4225220642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3762792094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295176784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76627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68318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984228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173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975236"/>
                  </a:ext>
                </a:extLst>
              </a:tr>
              <a:tr h="457200">
                <a:tc gridSpan="3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r>
                        <a:rPr lang="en-US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= (B’)(A’)</a:t>
                      </a:r>
                      <a:endParaRPr 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717145"/>
                  </a:ext>
                </a:extLst>
              </a:tr>
            </a:tbl>
          </a:graphicData>
        </a:graphic>
      </p:graphicFrame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2D792353-58C3-A775-2473-41387C5E6577}"/>
              </a:ext>
            </a:extLst>
          </p:cNvPr>
          <p:cNvGraphicFramePr>
            <a:graphicFrameLocks noGrp="1"/>
          </p:cNvGraphicFramePr>
          <p:nvPr/>
        </p:nvGraphicFramePr>
        <p:xfrm>
          <a:off x="7329214" y="2138560"/>
          <a:ext cx="2287752" cy="274320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762584">
                  <a:extLst>
                    <a:ext uri="{9D8B030D-6E8A-4147-A177-3AD203B41FA5}">
                      <a16:colId xmlns:a16="http://schemas.microsoft.com/office/drawing/2014/main" val="4225220642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3762792094"/>
                    </a:ext>
                  </a:extLst>
                </a:gridCol>
                <a:gridCol w="762584">
                  <a:extLst>
                    <a:ext uri="{9D8B030D-6E8A-4147-A177-3AD203B41FA5}">
                      <a16:colId xmlns:a16="http://schemas.microsoft.com/office/drawing/2014/main" val="295176784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76627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683188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984228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B’C’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5173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B’C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975236"/>
                  </a:ext>
                </a:extLst>
              </a:tr>
              <a:tr h="457200">
                <a:tc gridSpan="3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</a:t>
                      </a:r>
                      <a:r>
                        <a:rPr lang="en-US" b="1" baseline="-25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r>
                        <a:rPr lang="en-US" b="1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= (B’)(A+C)</a:t>
                      </a:r>
                      <a:endParaRPr lang="en-US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717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8081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29775-7DE5-D9F9-5B15-5199FE1EE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erson wearing sunglasses and holding a glass of beer&#10;&#10;Description automatically generated with low confidence">
            <a:extLst>
              <a:ext uri="{FF2B5EF4-FFF2-40B4-BE49-F238E27FC236}">
                <a16:creationId xmlns:a16="http://schemas.microsoft.com/office/drawing/2014/main" id="{806061C4-6612-53CF-AF12-A010D4B190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0454" y="0"/>
            <a:ext cx="14478794" cy="7239397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06A2190C-4372-9014-A453-43F818A1BBA7}"/>
                  </a:ext>
                </a:extLst>
              </p14:cNvPr>
              <p14:cNvContentPartPr/>
              <p14:nvPr/>
            </p14:nvContentPartPr>
            <p14:xfrm>
              <a:off x="9787790" y="5399859"/>
              <a:ext cx="2289600" cy="12204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06A2190C-4372-9014-A453-43F818A1BB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69790" y="5382219"/>
                <a:ext cx="2325240" cy="125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2142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2757DC-E03E-BE49-F9F3-ED28CD671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804332"/>
            <a:ext cx="9720072" cy="872067"/>
          </a:xfrm>
        </p:spPr>
        <p:txBody>
          <a:bodyPr/>
          <a:lstStyle/>
          <a:p>
            <a:r>
              <a:rPr lang="en-US" dirty="0"/>
              <a:t>Simplified Logic Expressions (POS)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9504FC6-FD70-EC21-4C6B-C2924BC3B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Always On (1): F</a:t>
            </a:r>
            <a:r>
              <a:rPr lang="en-US" baseline="-25000" dirty="0"/>
              <a:t>3</a:t>
            </a:r>
            <a:r>
              <a:rPr lang="en-US" dirty="0"/>
              <a:t>, F</a:t>
            </a:r>
            <a:r>
              <a:rPr lang="en-US" baseline="-25000" dirty="0"/>
              <a:t>7</a:t>
            </a:r>
            <a:r>
              <a:rPr lang="en-US" dirty="0"/>
              <a:t>, F</a:t>
            </a:r>
            <a:r>
              <a:rPr lang="en-US" baseline="-25000" dirty="0"/>
              <a:t>8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Always Off (0): F</a:t>
            </a:r>
            <a:r>
              <a:rPr lang="en-US" baseline="-25000" dirty="0"/>
              <a:t>11</a:t>
            </a:r>
            <a:r>
              <a:rPr lang="en-US" dirty="0"/>
              <a:t>, F</a:t>
            </a:r>
            <a:r>
              <a:rPr lang="en-US" baseline="-25000" dirty="0"/>
              <a:t>12</a:t>
            </a:r>
            <a:r>
              <a:rPr lang="en-US" dirty="0"/>
              <a:t>, F</a:t>
            </a:r>
            <a:r>
              <a:rPr lang="en-US" baseline="-25000" dirty="0"/>
              <a:t>16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1  </a:t>
            </a:r>
            <a:r>
              <a:rPr lang="en-US" dirty="0"/>
              <a:t>&amp; F</a:t>
            </a:r>
            <a:r>
              <a:rPr lang="en-US" baseline="-25000" dirty="0"/>
              <a:t>2</a:t>
            </a:r>
            <a:r>
              <a:rPr lang="en-US" dirty="0"/>
              <a:t> = (A+B)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4</a:t>
            </a:r>
            <a:r>
              <a:rPr lang="en-US" dirty="0"/>
              <a:t> = (B’+C’)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5 </a:t>
            </a:r>
            <a:r>
              <a:rPr lang="en-US" dirty="0"/>
              <a:t>&amp; F</a:t>
            </a:r>
            <a:r>
              <a:rPr lang="en-US" baseline="-25000" dirty="0"/>
              <a:t>6</a:t>
            </a:r>
            <a:r>
              <a:rPr lang="en-US" dirty="0"/>
              <a:t> = (C’)(A+B)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9 </a:t>
            </a:r>
            <a:r>
              <a:rPr lang="en-US" dirty="0"/>
              <a:t>&amp; F</a:t>
            </a:r>
            <a:r>
              <a:rPr lang="en-US" baseline="-25000" dirty="0"/>
              <a:t>10</a:t>
            </a:r>
            <a:r>
              <a:rPr lang="en-US" dirty="0"/>
              <a:t> = (B)(C)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13</a:t>
            </a:r>
            <a:r>
              <a:rPr lang="en-US" dirty="0"/>
              <a:t> = (C’)(B’)(A’)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14</a:t>
            </a:r>
            <a:r>
              <a:rPr lang="en-US" dirty="0"/>
              <a:t> = (B’)(A’)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15</a:t>
            </a:r>
            <a:r>
              <a:rPr lang="en-US" dirty="0"/>
              <a:t> = (B’)(A+C)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613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2757DC-E03E-BE49-F9F3-ED28CD671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804332"/>
            <a:ext cx="9720072" cy="872067"/>
          </a:xfrm>
        </p:spPr>
        <p:txBody>
          <a:bodyPr/>
          <a:lstStyle/>
          <a:p>
            <a:r>
              <a:rPr lang="en-US" dirty="0"/>
              <a:t>NOR/NOR Implementation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9504FC6-FD70-EC21-4C6B-C2924BC3B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1</a:t>
            </a:r>
            <a:r>
              <a:rPr lang="en-US" dirty="0"/>
              <a:t> &amp; F</a:t>
            </a:r>
            <a:r>
              <a:rPr lang="en-US" baseline="-25000" dirty="0"/>
              <a:t>2</a:t>
            </a:r>
            <a:r>
              <a:rPr lang="en-US" dirty="0"/>
              <a:t> = ((A + B)’)’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4</a:t>
            </a:r>
            <a:r>
              <a:rPr lang="en-US" dirty="0"/>
              <a:t> = ((B’ + C’)’)’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5</a:t>
            </a:r>
            <a:r>
              <a:rPr lang="en-US" dirty="0"/>
              <a:t> &amp; F</a:t>
            </a:r>
            <a:r>
              <a:rPr lang="en-US" baseline="-25000" dirty="0"/>
              <a:t>6</a:t>
            </a:r>
            <a:r>
              <a:rPr lang="en-US" dirty="0"/>
              <a:t> = ((C’)’ + (A + B)’)’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9</a:t>
            </a:r>
            <a:r>
              <a:rPr lang="en-US" dirty="0"/>
              <a:t> &amp; F</a:t>
            </a:r>
            <a:r>
              <a:rPr lang="en-US" baseline="-25000" dirty="0"/>
              <a:t>10</a:t>
            </a:r>
            <a:r>
              <a:rPr lang="en-US" dirty="0"/>
              <a:t> = ((B)’ + (C)’)’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13</a:t>
            </a:r>
            <a:r>
              <a:rPr lang="en-US" dirty="0"/>
              <a:t> = ((C’)’ + (B’)’ + (A’)’)’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14</a:t>
            </a:r>
            <a:r>
              <a:rPr lang="en-US" dirty="0"/>
              <a:t> = ((B’)’ + (A’)’)’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</a:t>
            </a:r>
            <a:r>
              <a:rPr lang="en-US" baseline="-25000" dirty="0"/>
              <a:t>15</a:t>
            </a:r>
            <a:r>
              <a:rPr lang="en-US" dirty="0"/>
              <a:t> = ((B’)’ + (A + C)’)’</a:t>
            </a:r>
          </a:p>
        </p:txBody>
      </p:sp>
    </p:spTree>
    <p:extLst>
      <p:ext uri="{BB962C8B-B14F-4D97-AF65-F5344CB8AC3E}">
        <p14:creationId xmlns:p14="http://schemas.microsoft.com/office/powerpoint/2010/main" val="3358228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DC683-2979-7118-B5FB-C82996E09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1A7526-958E-6E8F-2D57-221AC3CEB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0261" y="-546652"/>
            <a:ext cx="13512522" cy="7612055"/>
          </a:xfrm>
        </p:spPr>
      </p:pic>
    </p:spTree>
    <p:extLst>
      <p:ext uri="{BB962C8B-B14F-4D97-AF65-F5344CB8AC3E}">
        <p14:creationId xmlns:p14="http://schemas.microsoft.com/office/powerpoint/2010/main" val="41236778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1349</TotalTime>
  <Words>724</Words>
  <Application>Microsoft Macintosh PowerPoint</Application>
  <PresentationFormat>Widescreen</PresentationFormat>
  <Paragraphs>320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Logic Design Group 7 Presentation</vt:lpstr>
      <vt:lpstr>Problem Statement</vt:lpstr>
      <vt:lpstr>Truth Table</vt:lpstr>
      <vt:lpstr>K-Maps</vt:lpstr>
      <vt:lpstr>K-Maps</vt:lpstr>
      <vt:lpstr>PowerPoint Presentation</vt:lpstr>
      <vt:lpstr>Simplified Logic Expressions (POS)</vt:lpstr>
      <vt:lpstr>NOR/NOR Implementation</vt:lpstr>
      <vt:lpstr>PowerPoint Presentation</vt:lpstr>
      <vt:lpstr>Shared Terms</vt:lpstr>
      <vt:lpstr>Circuit example</vt:lpstr>
      <vt:lpstr>Lessons Learned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Logic Design Group 7 Presentation</dc:title>
  <dc:creator>Jim Yanney</dc:creator>
  <cp:lastModifiedBy>Brendan Nellis (student)</cp:lastModifiedBy>
  <cp:revision>27</cp:revision>
  <dcterms:created xsi:type="dcterms:W3CDTF">2023-03-17T16:40:38Z</dcterms:created>
  <dcterms:modified xsi:type="dcterms:W3CDTF">2023-03-24T03:55:08Z</dcterms:modified>
</cp:coreProperties>
</file>

<file path=docProps/thumbnail.jpeg>
</file>